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98b63f96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98b63f96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Normalizes the features that were constructed from the indicators using the stream data that was input.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98b63f96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98b63f96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98b63f961_1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98b63f961_1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98b63f96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98b63f96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98b63f96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98b63f96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98b63f96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98b63f96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98b63f96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98b63f96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98b63f96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98b63f96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98b63f96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98b63f96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98b63f96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98b63f96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98b63f961_1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98b63f961_1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98b63f961_1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98b63f961_1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normalized, non-dominated front of our original mid-semester run, granted the number of generations was very small at 38, but this visually shows the stagnation of individuals on the front effectively attributing the binary classification specific problem to chance alone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98b63f961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98b63f961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Prediction of next-day movement noisy- volatile to the point of no generalization day after</a:t>
            </a:r>
            <a:endParaRPr/>
          </a:p>
          <a:p>
            <a:pPr indent="0" lvl="0" marL="0" rtl="0" algn="l">
              <a:spcBef>
                <a:spcPts val="0"/>
              </a:spcBef>
              <a:spcAft>
                <a:spcPts val="0"/>
              </a:spcAft>
              <a:buNone/>
            </a:pPr>
            <a:r>
              <a:rPr lang="en"/>
              <a:t>Test folds before training data- periods of time where we trained on a single year, then testing on a different time period that didnt sequentially follow</a:t>
            </a:r>
            <a:endParaRPr/>
          </a:p>
          <a:p>
            <a:pPr indent="0" lvl="0" marL="0" rtl="0" algn="l">
              <a:spcBef>
                <a:spcPts val="0"/>
              </a:spcBef>
              <a:spcAft>
                <a:spcPts val="0"/>
              </a:spcAft>
              <a:buNone/>
            </a:pPr>
            <a:r>
              <a:rPr lang="en"/>
              <a:t>Data instances crossed over different market types- training and testing over bear/bull markets mixed which effectively leads to wrong validation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98b63f96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98b63f96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Train/Testing folds with 4-year windows of 3-year training periods and 1-year consecutive testing periods (75-25 split), as well as predicting an upward/downward trend when the last closing price of the 60-day window is compared with the closing price of the stock 10 days later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98b63f961_1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98b63f961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11"/>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grpSp>
        <p:nvGrpSpPr>
          <p:cNvPr id="20" name="Google Shape;20;p3"/>
          <p:cNvGrpSpPr/>
          <p:nvPr/>
        </p:nvGrpSpPr>
        <p:grpSpPr>
          <a:xfrm>
            <a:off x="0" y="381001"/>
            <a:ext cx="1037850" cy="1016288"/>
            <a:chOff x="0" y="381001"/>
            <a:chExt cx="1037850" cy="1016288"/>
          </a:xfrm>
        </p:grpSpPr>
        <p:sp>
          <p:nvSpPr>
            <p:cNvPr id="21" name="Google Shape;21;p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5" name="Google Shape;2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grpSp>
        <p:nvGrpSpPr>
          <p:cNvPr id="27" name="Google Shape;27;p4"/>
          <p:cNvGrpSpPr/>
          <p:nvPr/>
        </p:nvGrpSpPr>
        <p:grpSpPr>
          <a:xfrm>
            <a:off x="0" y="381001"/>
            <a:ext cx="1037850" cy="1016288"/>
            <a:chOff x="0" y="381001"/>
            <a:chExt cx="1037850" cy="1016288"/>
          </a:xfrm>
        </p:grpSpPr>
        <p:sp>
          <p:nvSpPr>
            <p:cNvPr id="28" name="Google Shape;28;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4"/>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2" name="Google Shape;32;p4"/>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3" name="Google Shape;3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4" name="Shape 34"/>
        <p:cNvGrpSpPr/>
        <p:nvPr/>
      </p:nvGrpSpPr>
      <p:grpSpPr>
        <a:xfrm>
          <a:off x="0" y="0"/>
          <a:ext cx="0" cy="0"/>
          <a:chOff x="0" y="0"/>
          <a:chExt cx="0" cy="0"/>
        </a:xfrm>
      </p:grpSpPr>
      <p:grpSp>
        <p:nvGrpSpPr>
          <p:cNvPr id="35" name="Google Shape;35;p5"/>
          <p:cNvGrpSpPr/>
          <p:nvPr/>
        </p:nvGrpSpPr>
        <p:grpSpPr>
          <a:xfrm>
            <a:off x="4406400" y="0"/>
            <a:ext cx="4737600" cy="5143065"/>
            <a:chOff x="4406400" y="0"/>
            <a:chExt cx="4737600" cy="5143065"/>
          </a:xfrm>
        </p:grpSpPr>
        <p:sp>
          <p:nvSpPr>
            <p:cNvPr id="36" name="Google Shape;36;p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5"/>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 name="Google Shape;5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8"/>
            <a:chOff x="0" y="381001"/>
            <a:chExt cx="1037850" cy="1016288"/>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8"/>
            <a:chOff x="0" y="381001"/>
            <a:chExt cx="1037850" cy="1016288"/>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7"/>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8"/>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8"/>
            <a:chOff x="0" y="381001"/>
            <a:chExt cx="1037850" cy="1016288"/>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9"/>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0"/>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rive.google.com/file/d/130Sem1E_sttgFaD6DMNuKZdQUAFwg_3l/view"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920700"/>
            <a:ext cx="5271900" cy="162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a:t>Optimization Stock Market Subteam</a:t>
            </a:r>
            <a:endParaRPr/>
          </a:p>
        </p:txBody>
      </p:sp>
      <p:sp>
        <p:nvSpPr>
          <p:cNvPr id="135" name="Google Shape;135;p13"/>
          <p:cNvSpPr txBox="1"/>
          <p:nvPr>
            <p:ph idx="1" type="subTitle"/>
          </p:nvPr>
        </p:nvSpPr>
        <p:spPr>
          <a:xfrm>
            <a:off x="758875" y="2990550"/>
            <a:ext cx="3575100" cy="195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 sz="2000" u="sng"/>
              <a:t>Optimization Team:  </a:t>
            </a:r>
            <a:endParaRPr sz="2000" u="sng"/>
          </a:p>
          <a:p>
            <a:pPr indent="0" lvl="0" marL="0" rtl="0" algn="l">
              <a:lnSpc>
                <a:spcPct val="100000"/>
              </a:lnSpc>
              <a:spcBef>
                <a:spcPts val="0"/>
              </a:spcBef>
              <a:spcAft>
                <a:spcPts val="0"/>
              </a:spcAft>
              <a:buSzPts val="1300"/>
              <a:buNone/>
            </a:pPr>
            <a:r>
              <a:rPr lang="en" sz="2000"/>
              <a:t>Yalini Senthil Kumar</a:t>
            </a:r>
            <a:endParaRPr sz="2000"/>
          </a:p>
          <a:p>
            <a:pPr indent="0" lvl="0" marL="0" rtl="0" algn="l">
              <a:lnSpc>
                <a:spcPct val="100000"/>
              </a:lnSpc>
              <a:spcBef>
                <a:spcPts val="0"/>
              </a:spcBef>
              <a:spcAft>
                <a:spcPts val="0"/>
              </a:spcAft>
              <a:buSzPts val="1300"/>
              <a:buNone/>
            </a:pPr>
            <a:r>
              <a:rPr lang="en" sz="2000"/>
              <a:t>Johnny Maroun</a:t>
            </a:r>
            <a:endParaRPr sz="2000"/>
          </a:p>
          <a:p>
            <a:pPr indent="0" lvl="0" marL="0" rtl="0" algn="l">
              <a:spcBef>
                <a:spcPts val="0"/>
              </a:spcBef>
              <a:spcAft>
                <a:spcPts val="0"/>
              </a:spcAft>
              <a:buSzPts val="1300"/>
              <a:buNone/>
            </a:pPr>
            <a:r>
              <a:rPr lang="en" sz="2000"/>
              <a:t>Josh Reno</a:t>
            </a:r>
            <a:endParaRPr sz="2000"/>
          </a:p>
          <a:p>
            <a:pPr indent="0" lvl="0" marL="0" rtl="0" algn="l">
              <a:lnSpc>
                <a:spcPct val="100000"/>
              </a:lnSpc>
              <a:spcBef>
                <a:spcPts val="0"/>
              </a:spcBef>
              <a:spcAft>
                <a:spcPts val="0"/>
              </a:spcAft>
              <a:buSzPts val="1300"/>
              <a:buNone/>
            </a:pPr>
            <a:r>
              <a:rPr lang="en" sz="2000"/>
              <a:t>James Rick</a:t>
            </a:r>
            <a:endParaRPr sz="2000"/>
          </a:p>
          <a:p>
            <a:pPr indent="0" lvl="0" marL="0" rtl="0" algn="l">
              <a:lnSpc>
                <a:spcPct val="100000"/>
              </a:lnSpc>
              <a:spcBef>
                <a:spcPts val="0"/>
              </a:spcBef>
              <a:spcAft>
                <a:spcPts val="0"/>
              </a:spcAft>
              <a:buSzPts val="1300"/>
              <a:buNone/>
            </a:pPr>
            <a:r>
              <a:rPr lang="en" sz="2000"/>
              <a:t>Napa (Tan) Vananupong</a:t>
            </a:r>
            <a:endParaRPr sz="2000"/>
          </a:p>
          <a:p>
            <a:pPr indent="0" lvl="0" marL="0" rtl="0" algn="l">
              <a:lnSpc>
                <a:spcPct val="100000"/>
              </a:lnSpc>
              <a:spcBef>
                <a:spcPts val="0"/>
              </a:spcBef>
              <a:spcAft>
                <a:spcPts val="0"/>
              </a:spcAft>
              <a:buSzPts val="1300"/>
              <a:buNone/>
            </a:pPr>
            <a:r>
              <a:t/>
            </a:r>
            <a:endParaRPr sz="2000"/>
          </a:p>
        </p:txBody>
      </p:sp>
      <p:sp>
        <p:nvSpPr>
          <p:cNvPr id="136" name="Google Shape;13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Normalizer</a:t>
            </a:r>
            <a:endParaRPr/>
          </a:p>
        </p:txBody>
      </p:sp>
      <p:sp>
        <p:nvSpPr>
          <p:cNvPr id="210" name="Google Shape;210;p22"/>
          <p:cNvSpPr txBox="1"/>
          <p:nvPr>
            <p:ph idx="1" type="body"/>
          </p:nvPr>
        </p:nvSpPr>
        <p:spPr>
          <a:xfrm>
            <a:off x="1133875" y="1147825"/>
            <a:ext cx="7038900" cy="2047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Implemented a primitive to normalize each of the features with mean of 0 and standard deviations of 1.</a:t>
            </a:r>
            <a:endParaRPr sz="1600"/>
          </a:p>
          <a:p>
            <a:pPr indent="-330200" lvl="0" marL="457200" rtl="0" algn="l">
              <a:spcBef>
                <a:spcPts val="0"/>
              </a:spcBef>
              <a:spcAft>
                <a:spcPts val="0"/>
              </a:spcAft>
              <a:buSzPts val="1600"/>
              <a:buChar char="●"/>
            </a:pPr>
            <a:r>
              <a:rPr lang="en" sz="1600"/>
              <a:t>This scales features to a similar range between -1 and 1 so that they are more comparable when the machine learning algorithm trains on them.</a:t>
            </a:r>
            <a:endParaRPr sz="1600"/>
          </a:p>
          <a:p>
            <a:pPr indent="-330200" lvl="0" marL="457200" rtl="0" algn="l">
              <a:spcBef>
                <a:spcPts val="0"/>
              </a:spcBef>
              <a:spcAft>
                <a:spcPts val="0"/>
              </a:spcAft>
              <a:buSzPts val="1600"/>
              <a:buChar char="●"/>
            </a:pPr>
            <a:r>
              <a:rPr lang="en" sz="1600"/>
              <a:t>There was an error during </a:t>
            </a:r>
            <a:r>
              <a:rPr lang="en" sz="1600"/>
              <a:t>construction</a:t>
            </a:r>
            <a:r>
              <a:rPr lang="en" sz="1600"/>
              <a:t> of this primitive. The train folds and test folds are normalized individually, we should be normalizing with </a:t>
            </a:r>
            <a:r>
              <a:rPr lang="en" sz="1600"/>
              <a:t>respect</a:t>
            </a:r>
            <a:r>
              <a:rPr lang="en" sz="1600"/>
              <a:t> to the training folds mean and standard deviation.</a:t>
            </a:r>
            <a:endParaRPr sz="1600"/>
          </a:p>
        </p:txBody>
      </p:sp>
      <p:sp>
        <p:nvSpPr>
          <p:cNvPr id="211" name="Google Shape;21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12" name="Google Shape;212;p22"/>
          <p:cNvPicPr preferRelativeResize="0"/>
          <p:nvPr/>
        </p:nvPicPr>
        <p:blipFill>
          <a:blip r:embed="rId3">
            <a:alphaModFix/>
          </a:blip>
          <a:stretch>
            <a:fillRect/>
          </a:stretch>
        </p:blipFill>
        <p:spPr>
          <a:xfrm>
            <a:off x="1365025" y="3195625"/>
            <a:ext cx="6413950" cy="1947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Seeded Individual</a:t>
            </a:r>
            <a:endParaRPr/>
          </a:p>
        </p:txBody>
      </p:sp>
      <p:sp>
        <p:nvSpPr>
          <p:cNvPr id="218" name="Google Shape;218;p23"/>
          <p:cNvSpPr txBox="1"/>
          <p:nvPr>
            <p:ph idx="1" type="body"/>
          </p:nvPr>
        </p:nvSpPr>
        <p:spPr>
          <a:xfrm>
            <a:off x="1297500" y="2126750"/>
            <a:ext cx="63795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400">
                <a:solidFill>
                  <a:srgbClr val="FFFFFF"/>
                </a:solidFill>
                <a:latin typeface="Arial"/>
                <a:ea typeface="Arial"/>
                <a:cs typeface="Arial"/>
                <a:sym typeface="Arial"/>
              </a:rPr>
              <a:t>Seeded Individual String:</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t/>
            </a:r>
            <a:endParaRPr sz="1400">
              <a:solidFill>
                <a:srgbClr val="FFFFFF"/>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rPr lang="en"/>
              <a:t>SingleLearner(myFeatureNormalizer(myClose(myOBV(myVolume(mySMA(myEMA(myEMA(myADX(myMomentum(myMomentum(myRocr(myRocr(myWilliamsRange(myLinearRegression(myLinearRegression(ARG0, 1, 20, 2), 1, 10, 2), 1, 14, 2), 1, 12, 2), 1, 3, 2), 1, 3, 2), 1, 1, 2), 1, 14, 2), 1, 12, 2), 1, 6, 2), 1, 3, 2), 1, 2), 1, 2), 1, 2), 0), learnerType('Trees', {'criterion': 0, 'splitter': 0}))</a:t>
            </a:r>
            <a:endParaRPr/>
          </a:p>
          <a:p>
            <a:pPr indent="0" lvl="0" marL="0" rtl="0" algn="l">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Clr>
                <a:srgbClr val="000000"/>
              </a:buClr>
              <a:buSzPts val="1100"/>
              <a:buFont typeface="Arial"/>
              <a:buNone/>
            </a:pPr>
            <a:r>
              <a:rPr lang="en" sz="1400">
                <a:solidFill>
                  <a:srgbClr val="FFFFFF"/>
                </a:solidFill>
                <a:latin typeface="Arial"/>
                <a:ea typeface="Arial"/>
                <a:cs typeface="Arial"/>
                <a:sym typeface="Arial"/>
              </a:rPr>
              <a:t>Indicators for the seed were taken from:</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t/>
            </a:r>
            <a:endParaRPr sz="1400">
              <a:solidFill>
                <a:srgbClr val="FFFFFF"/>
              </a:solidFill>
              <a:latin typeface="Arial"/>
              <a:ea typeface="Arial"/>
              <a:cs typeface="Arial"/>
              <a:sym typeface="Arial"/>
            </a:endParaRPr>
          </a:p>
          <a:p>
            <a:pPr indent="0" lvl="0" marL="0" rtl="0" algn="l">
              <a:lnSpc>
                <a:spcPct val="100000"/>
              </a:lnSpc>
              <a:spcBef>
                <a:spcPts val="0"/>
              </a:spcBef>
              <a:spcAft>
                <a:spcPts val="0"/>
              </a:spcAft>
              <a:buClr>
                <a:srgbClr val="000000"/>
              </a:buClr>
              <a:buSzPts val="1100"/>
              <a:buFont typeface="Arial"/>
              <a:buNone/>
            </a:pPr>
            <a:r>
              <a:rPr lang="en" sz="1400">
                <a:solidFill>
                  <a:srgbClr val="FFFFFF"/>
                </a:solidFill>
                <a:latin typeface="Arial"/>
                <a:ea typeface="Arial"/>
                <a:cs typeface="Arial"/>
                <a:sym typeface="Arial"/>
              </a:rPr>
              <a:t>Xinjie Di, Stock Trend Prediction with Technical Indicators using SVM</a:t>
            </a:r>
            <a:endParaRPr/>
          </a:p>
          <a:p>
            <a:pPr indent="0" lvl="0" marL="0" rtl="0" algn="l">
              <a:spcBef>
                <a:spcPts val="0"/>
              </a:spcBef>
              <a:spcAft>
                <a:spcPts val="0"/>
              </a:spcAft>
              <a:buNone/>
            </a:pPr>
            <a:r>
              <a:t/>
            </a:r>
            <a:endParaRPr/>
          </a:p>
        </p:txBody>
      </p:sp>
      <p:sp>
        <p:nvSpPr>
          <p:cNvPr id="219" name="Google Shape;219;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20" name="Google Shape;220;p23"/>
          <p:cNvSpPr txBox="1"/>
          <p:nvPr/>
        </p:nvSpPr>
        <p:spPr>
          <a:xfrm>
            <a:off x="1297500" y="1307850"/>
            <a:ext cx="63795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Seeded Individual Fitness: (False Positives, False Negatives, Tree Size)</a:t>
            </a:r>
            <a:endParaRPr>
              <a:solidFill>
                <a:srgbClr val="FFFFFF"/>
              </a:solidFill>
            </a:endParaRPr>
          </a:p>
          <a:p>
            <a:pPr indent="0" lvl="0" marL="1828800" rtl="0" algn="l">
              <a:spcBef>
                <a:spcPts val="0"/>
              </a:spcBef>
              <a:spcAft>
                <a:spcPts val="0"/>
              </a:spcAft>
              <a:buNone/>
            </a:pPr>
            <a:r>
              <a:rPr lang="en">
                <a:solidFill>
                  <a:srgbClr val="FFFFFF"/>
                </a:solidFill>
              </a:rPr>
              <a:t>      (53.6, 28, 232) </a:t>
            </a:r>
            <a:endParaRPr>
              <a:solidFill>
                <a:srgbClr val="FFFFFF"/>
              </a:solidFill>
            </a:endParaRPr>
          </a:p>
          <a:p>
            <a:pPr indent="0" lvl="0" marL="0" rtl="0" algn="l">
              <a:spcBef>
                <a:spcPts val="0"/>
              </a:spcBef>
              <a:spcAft>
                <a:spcPts val="0"/>
              </a:spcAft>
              <a:buNone/>
            </a:pPr>
            <a:r>
              <a:rPr lang="en">
                <a:solidFill>
                  <a:srgbClr val="FFFFFF"/>
                </a:solidFill>
              </a:rPr>
              <a:t>Accuracy: 54.3%</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Non-Dominated Front</a:t>
            </a:r>
            <a:endParaRPr/>
          </a:p>
        </p:txBody>
      </p:sp>
      <p:sp>
        <p:nvSpPr>
          <p:cNvPr id="226" name="Google Shape;22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27" name="Google Shape;227;p24" title="pareto_movie.mp4">
            <a:hlinkClick r:id="rId3"/>
          </p:cNvPr>
          <p:cNvPicPr preferRelativeResize="0"/>
          <p:nvPr/>
        </p:nvPicPr>
        <p:blipFill>
          <a:blip r:embed="rId4">
            <a:alphaModFix/>
          </a:blip>
          <a:stretch>
            <a:fillRect/>
          </a:stretch>
        </p:blipFill>
        <p:spPr>
          <a:xfrm>
            <a:off x="1944425" y="928000"/>
            <a:ext cx="5255150" cy="3941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Non-Dominated Front</a:t>
            </a:r>
            <a:endParaRPr/>
          </a:p>
        </p:txBody>
      </p:sp>
      <p:sp>
        <p:nvSpPr>
          <p:cNvPr id="233" name="Google Shape;23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34" name="Google Shape;234;p25"/>
          <p:cNvPicPr preferRelativeResize="0"/>
          <p:nvPr/>
        </p:nvPicPr>
        <p:blipFill>
          <a:blip r:embed="rId3">
            <a:alphaModFix/>
          </a:blip>
          <a:stretch>
            <a:fillRect/>
          </a:stretch>
        </p:blipFill>
        <p:spPr>
          <a:xfrm>
            <a:off x="1083075" y="997550"/>
            <a:ext cx="7754525" cy="3601450"/>
          </a:xfrm>
          <a:prstGeom prst="rect">
            <a:avLst/>
          </a:prstGeom>
          <a:noFill/>
          <a:ln>
            <a:noFill/>
          </a:ln>
        </p:spPr>
      </p:pic>
      <p:sp>
        <p:nvSpPr>
          <p:cNvPr id="235" name="Google Shape;235;p25"/>
          <p:cNvSpPr txBox="1"/>
          <p:nvPr/>
        </p:nvSpPr>
        <p:spPr>
          <a:xfrm>
            <a:off x="1099350" y="4599000"/>
            <a:ext cx="7435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6808 Individuals were evaluated over 90 generations, Non-Dominated Front.</a:t>
            </a:r>
            <a:endParaRPr>
              <a:solidFill>
                <a:srgbClr val="FFFFFF"/>
              </a:solidFill>
            </a:endParaRPr>
          </a:p>
          <a:p>
            <a:pPr indent="0" lvl="0" marL="0" rtl="0" algn="l">
              <a:spcBef>
                <a:spcPts val="0"/>
              </a:spcBef>
              <a:spcAft>
                <a:spcPts val="0"/>
              </a:spcAft>
              <a:buNone/>
            </a:pPr>
            <a:r>
              <a:rPr lang="en">
                <a:solidFill>
                  <a:srgbClr val="FFFFFF"/>
                </a:solidFill>
              </a:rPr>
              <a:t>292 Individuals in the final Non-Dominated Front</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Non-Dominated Individual</a:t>
            </a:r>
            <a:endParaRPr/>
          </a:p>
        </p:txBody>
      </p:sp>
      <p:sp>
        <p:nvSpPr>
          <p:cNvPr id="241" name="Google Shape;241;p26"/>
          <p:cNvSpPr txBox="1"/>
          <p:nvPr>
            <p:ph idx="1" type="body"/>
          </p:nvPr>
        </p:nvSpPr>
        <p:spPr>
          <a:xfrm>
            <a:off x="1362275" y="2418975"/>
            <a:ext cx="6974100" cy="2244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SingleLearner(myFeatureNormalizer(myClose(myVolume(myClose(myOBV(mySMA(myEMA(myEMA(myMomentum(myMomentum(myRocr(myWilliamsRange(myLinearRegression(ARG0, passTriState(passTriState(1)), 11, 1), 2, 13, 2), 0, 64, 2), 0, 3, passTriState(passTriState(2))), 0, 0, 2), 1, 12, 2), 1, 14, 2), 1, 2, 2), 2, 2), 2, 2), 1, 2), passTriState(passTriState(passTriState(passTriState(2)))), 2), 0), learnerType('Bayes', None))</a:t>
            </a:r>
            <a:endParaRPr sz="1400"/>
          </a:p>
          <a:p>
            <a:pPr indent="0" lvl="0" marL="0" rtl="0" algn="l">
              <a:spcBef>
                <a:spcPts val="0"/>
              </a:spcBef>
              <a:spcAft>
                <a:spcPts val="0"/>
              </a:spcAft>
              <a:buNone/>
            </a:pPr>
            <a:r>
              <a:t/>
            </a:r>
            <a:endParaRPr/>
          </a:p>
        </p:txBody>
      </p:sp>
      <p:sp>
        <p:nvSpPr>
          <p:cNvPr id="242" name="Google Shape;24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243" name="Google Shape;243;p26"/>
          <p:cNvSpPr txBox="1"/>
          <p:nvPr/>
        </p:nvSpPr>
        <p:spPr>
          <a:xfrm>
            <a:off x="1297500" y="1307850"/>
            <a:ext cx="71181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Non-Dominated </a:t>
            </a:r>
            <a:r>
              <a:rPr lang="en">
                <a:solidFill>
                  <a:srgbClr val="FFFFFF"/>
                </a:solidFill>
              </a:rPr>
              <a:t>Individual Fitness: (False Positives, False Negatives, Tree Size)</a:t>
            </a:r>
            <a:endParaRPr>
              <a:solidFill>
                <a:srgbClr val="FFFFFF"/>
              </a:solidFill>
            </a:endParaRPr>
          </a:p>
          <a:p>
            <a:pPr indent="0" lvl="0" marL="1828800" rtl="0" algn="l">
              <a:spcBef>
                <a:spcPts val="0"/>
              </a:spcBef>
              <a:spcAft>
                <a:spcPts val="0"/>
              </a:spcAft>
              <a:buNone/>
            </a:pPr>
            <a:r>
              <a:rPr lang="en">
                <a:solidFill>
                  <a:srgbClr val="FFFFFF"/>
                </a:solidFill>
              </a:rPr>
              <a:t>      		(31, 30.4, 228) </a:t>
            </a:r>
            <a:endParaRPr>
              <a:solidFill>
                <a:srgbClr val="FFFFFF"/>
              </a:solidFill>
            </a:endParaRPr>
          </a:p>
          <a:p>
            <a:pPr indent="0" lvl="0" marL="0" rtl="0" algn="l">
              <a:spcBef>
                <a:spcPts val="0"/>
              </a:spcBef>
              <a:spcAft>
                <a:spcPts val="0"/>
              </a:spcAft>
              <a:buNone/>
            </a:pPr>
            <a:r>
              <a:rPr lang="en">
                <a:solidFill>
                  <a:srgbClr val="FFFFFF"/>
                </a:solidFill>
              </a:rPr>
              <a:t>Accuracy: 66%</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51" name="Google Shape;251;p27"/>
          <p:cNvPicPr preferRelativeResize="0"/>
          <p:nvPr/>
        </p:nvPicPr>
        <p:blipFill>
          <a:blip r:embed="rId3">
            <a:alphaModFix/>
          </a:blip>
          <a:stretch>
            <a:fillRect/>
          </a:stretch>
        </p:blipFill>
        <p:spPr>
          <a:xfrm>
            <a:off x="0" y="0"/>
            <a:ext cx="9144000" cy="4748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59" name="Google Shape;259;p28"/>
          <p:cNvPicPr preferRelativeResize="0"/>
          <p:nvPr/>
        </p:nvPicPr>
        <p:blipFill>
          <a:blip r:embed="rId3">
            <a:alphaModFix/>
          </a:blip>
          <a:stretch>
            <a:fillRect/>
          </a:stretch>
        </p:blipFill>
        <p:spPr>
          <a:xfrm>
            <a:off x="0" y="0"/>
            <a:ext cx="9144000" cy="4663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67" name="Google Shape;267;p29"/>
          <p:cNvPicPr preferRelativeResize="0"/>
          <p:nvPr/>
        </p:nvPicPr>
        <p:blipFill>
          <a:blip r:embed="rId3">
            <a:alphaModFix/>
          </a:blip>
          <a:stretch>
            <a:fillRect/>
          </a:stretch>
        </p:blipFill>
        <p:spPr>
          <a:xfrm>
            <a:off x="0" y="-71250"/>
            <a:ext cx="9144000" cy="4734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Pareto Individual</a:t>
            </a:r>
            <a:endParaRPr/>
          </a:p>
        </p:txBody>
      </p:sp>
      <p:sp>
        <p:nvSpPr>
          <p:cNvPr id="273" name="Google Shape;273;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75" name="Google Shape;275;p30"/>
          <p:cNvPicPr preferRelativeResize="0"/>
          <p:nvPr/>
        </p:nvPicPr>
        <p:blipFill>
          <a:blip r:embed="rId3">
            <a:alphaModFix/>
          </a:blip>
          <a:stretch>
            <a:fillRect/>
          </a:stretch>
        </p:blipFill>
        <p:spPr>
          <a:xfrm>
            <a:off x="0" y="0"/>
            <a:ext cx="9143999" cy="466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81" name="Google Shape;281;p31"/>
          <p:cNvSpPr txBox="1"/>
          <p:nvPr>
            <p:ph type="title"/>
          </p:nvPr>
        </p:nvSpPr>
        <p:spPr>
          <a:xfrm>
            <a:off x="1062150" y="329725"/>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Going Forward</a:t>
            </a:r>
            <a:endParaRPr/>
          </a:p>
        </p:txBody>
      </p:sp>
      <p:sp>
        <p:nvSpPr>
          <p:cNvPr id="282" name="Google Shape;282;p31"/>
          <p:cNvSpPr txBox="1"/>
          <p:nvPr>
            <p:ph idx="1" type="body"/>
          </p:nvPr>
        </p:nvSpPr>
        <p:spPr>
          <a:xfrm>
            <a:off x="951150" y="737725"/>
            <a:ext cx="3670200" cy="4012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600"/>
              </a:spcBef>
              <a:spcAft>
                <a:spcPts val="0"/>
              </a:spcAft>
              <a:buSzPts val="1600"/>
              <a:buFont typeface="Arial"/>
              <a:buChar char="●"/>
            </a:pPr>
            <a:r>
              <a:rPr lang="en" sz="1600">
                <a:latin typeface="Arial"/>
                <a:ea typeface="Arial"/>
                <a:cs typeface="Arial"/>
                <a:sym typeface="Arial"/>
              </a:rPr>
              <a:t>Bloat removal: remove unnecessary indicators</a:t>
            </a:r>
            <a:endParaRPr sz="1600">
              <a:latin typeface="Arial"/>
              <a:ea typeface="Arial"/>
              <a:cs typeface="Arial"/>
              <a:sym typeface="Arial"/>
            </a:endParaRPr>
          </a:p>
          <a:p>
            <a:pPr indent="-330200" lvl="0" marL="457200" rtl="0" algn="l">
              <a:lnSpc>
                <a:spcPct val="115000"/>
              </a:lnSpc>
              <a:spcBef>
                <a:spcPts val="1600"/>
              </a:spcBef>
              <a:spcAft>
                <a:spcPts val="0"/>
              </a:spcAft>
              <a:buSzPts val="1600"/>
              <a:buFont typeface="Arial"/>
              <a:buChar char="●"/>
            </a:pPr>
            <a:r>
              <a:rPr lang="en" sz="1600">
                <a:latin typeface="Arial"/>
                <a:ea typeface="Arial"/>
                <a:cs typeface="Arial"/>
                <a:sym typeface="Arial"/>
              </a:rPr>
              <a:t>Testing on a bull market vs bear market</a:t>
            </a:r>
            <a:endParaRPr sz="1600">
              <a:latin typeface="Arial"/>
              <a:ea typeface="Arial"/>
              <a:cs typeface="Arial"/>
              <a:sym typeface="Arial"/>
            </a:endParaRPr>
          </a:p>
          <a:p>
            <a:pPr indent="-330200" lvl="0" marL="457200" rtl="0" algn="l">
              <a:lnSpc>
                <a:spcPct val="115000"/>
              </a:lnSpc>
              <a:spcBef>
                <a:spcPts val="1600"/>
              </a:spcBef>
              <a:spcAft>
                <a:spcPts val="0"/>
              </a:spcAft>
              <a:buSzPts val="1600"/>
              <a:buFont typeface="Arial"/>
              <a:buChar char="●"/>
            </a:pPr>
            <a:r>
              <a:rPr lang="en" sz="1600">
                <a:latin typeface="Arial"/>
                <a:ea typeface="Arial"/>
                <a:cs typeface="Arial"/>
                <a:sym typeface="Arial"/>
              </a:rPr>
              <a:t>Iterative testing: predict every day, every five days etc. instead of every ten days</a:t>
            </a:r>
            <a:endParaRPr sz="1600">
              <a:latin typeface="Arial"/>
              <a:ea typeface="Arial"/>
              <a:cs typeface="Arial"/>
              <a:sym typeface="Arial"/>
            </a:endParaRPr>
          </a:p>
          <a:p>
            <a:pPr indent="-330200" lvl="0" marL="457200" rtl="0" algn="l">
              <a:lnSpc>
                <a:spcPct val="115000"/>
              </a:lnSpc>
              <a:spcBef>
                <a:spcPts val="1600"/>
              </a:spcBef>
              <a:spcAft>
                <a:spcPts val="0"/>
              </a:spcAft>
              <a:buSzPts val="1600"/>
              <a:buFont typeface="Arial"/>
              <a:buChar char="●"/>
            </a:pPr>
            <a:r>
              <a:rPr lang="en" sz="1600">
                <a:latin typeface="Arial"/>
                <a:ea typeface="Arial"/>
                <a:cs typeface="Arial"/>
                <a:sym typeface="Arial"/>
              </a:rPr>
              <a:t>Run on out of sample validation set</a:t>
            </a:r>
            <a:endParaRPr sz="1600">
              <a:latin typeface="Arial"/>
              <a:ea typeface="Arial"/>
              <a:cs typeface="Arial"/>
              <a:sym typeface="Arial"/>
            </a:endParaRPr>
          </a:p>
          <a:p>
            <a:pPr indent="-330200" lvl="0" marL="457200" rtl="0" algn="l">
              <a:lnSpc>
                <a:spcPct val="115000"/>
              </a:lnSpc>
              <a:spcBef>
                <a:spcPts val="1600"/>
              </a:spcBef>
              <a:spcAft>
                <a:spcPts val="0"/>
              </a:spcAft>
              <a:buSzPts val="1600"/>
              <a:buFont typeface="Arial"/>
              <a:buChar char="●"/>
            </a:pPr>
            <a:r>
              <a:rPr lang="en" sz="1600">
                <a:latin typeface="Arial"/>
                <a:ea typeface="Arial"/>
                <a:cs typeface="Arial"/>
                <a:sym typeface="Arial"/>
              </a:rPr>
              <a:t>Classification → Regression</a:t>
            </a:r>
            <a:endParaRPr sz="1600">
              <a:latin typeface="Arial"/>
              <a:ea typeface="Arial"/>
              <a:cs typeface="Arial"/>
              <a:sym typeface="Arial"/>
            </a:endParaRPr>
          </a:p>
          <a:p>
            <a:pPr indent="0" lvl="0" marL="228600" rtl="0" algn="l">
              <a:lnSpc>
                <a:spcPct val="115000"/>
              </a:lnSpc>
              <a:spcBef>
                <a:spcPts val="1600"/>
              </a:spcBef>
              <a:spcAft>
                <a:spcPts val="0"/>
              </a:spcAft>
              <a:buSzPts val="2200"/>
              <a:buFont typeface="Arial"/>
              <a:buNone/>
            </a:pPr>
            <a:r>
              <a:t/>
            </a:r>
            <a:endParaRPr sz="1600">
              <a:latin typeface="Arial"/>
              <a:ea typeface="Arial"/>
              <a:cs typeface="Arial"/>
              <a:sym typeface="Arial"/>
            </a:endParaRPr>
          </a:p>
        </p:txBody>
      </p:sp>
      <p:pic>
        <p:nvPicPr>
          <p:cNvPr id="283" name="Google Shape;283;p31"/>
          <p:cNvPicPr preferRelativeResize="0"/>
          <p:nvPr/>
        </p:nvPicPr>
        <p:blipFill>
          <a:blip r:embed="rId3">
            <a:alphaModFix/>
          </a:blip>
          <a:stretch>
            <a:fillRect/>
          </a:stretch>
        </p:blipFill>
        <p:spPr>
          <a:xfrm>
            <a:off x="4743600" y="1016550"/>
            <a:ext cx="3863151" cy="2395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Problem Description</a:t>
            </a:r>
            <a:endParaRPr/>
          </a:p>
        </p:txBody>
      </p:sp>
      <p:sp>
        <p:nvSpPr>
          <p:cNvPr id="142" name="Google Shape;142;p14"/>
          <p:cNvSpPr txBox="1"/>
          <p:nvPr>
            <p:ph idx="1" type="body"/>
          </p:nvPr>
        </p:nvSpPr>
        <p:spPr>
          <a:xfrm>
            <a:off x="1297500" y="1567550"/>
            <a:ext cx="4167635" cy="291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Buy/Sell binary classification using General Electric (GE) stock data.</a:t>
            </a:r>
            <a:endParaRPr sz="1800">
              <a:latin typeface="Arial"/>
              <a:ea typeface="Arial"/>
              <a:cs typeface="Arial"/>
              <a:sym typeface="Arial"/>
            </a:endParaRPr>
          </a:p>
          <a:p>
            <a:pPr indent="0" lvl="0" marL="457200" rtl="0" algn="l">
              <a:lnSpc>
                <a:spcPct val="115000"/>
              </a:lnSpc>
              <a:spcBef>
                <a:spcPts val="0"/>
              </a:spcBef>
              <a:spcAft>
                <a:spcPts val="0"/>
              </a:spcAft>
              <a:buNone/>
            </a:pPr>
            <a:r>
              <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Technical indicators as feature construction</a:t>
            </a:r>
            <a:endParaRPr sz="1800">
              <a:latin typeface="Arial"/>
              <a:ea typeface="Arial"/>
              <a:cs typeface="Arial"/>
              <a:sym typeface="Arial"/>
            </a:endParaRPr>
          </a:p>
          <a:p>
            <a:pPr indent="0" lvl="0" marL="0" rtl="0" algn="l">
              <a:lnSpc>
                <a:spcPct val="115000"/>
              </a:lnSpc>
              <a:spcBef>
                <a:spcPts val="0"/>
              </a:spcBef>
              <a:spcAft>
                <a:spcPts val="0"/>
              </a:spcAft>
              <a:buSzPts val="1300"/>
              <a:buNone/>
            </a:pPr>
            <a:r>
              <a:t/>
            </a:r>
            <a:endParaRPr sz="1800">
              <a:latin typeface="Arial"/>
              <a:ea typeface="Arial"/>
              <a:cs typeface="Arial"/>
              <a:sym typeface="Arial"/>
            </a:endParaRPr>
          </a:p>
          <a:p>
            <a:pPr indent="0" lvl="0" marL="0" rtl="0" algn="l">
              <a:lnSpc>
                <a:spcPct val="115000"/>
              </a:lnSpc>
              <a:spcBef>
                <a:spcPts val="0"/>
              </a:spcBef>
              <a:spcAft>
                <a:spcPts val="0"/>
              </a:spcAft>
              <a:buSzPts val="1300"/>
              <a:buNone/>
            </a:pPr>
            <a:r>
              <a:t/>
            </a:r>
            <a:endParaRPr sz="1800">
              <a:latin typeface="Arial"/>
              <a:ea typeface="Arial"/>
              <a:cs typeface="Arial"/>
              <a:sym typeface="Arial"/>
            </a:endParaRPr>
          </a:p>
        </p:txBody>
      </p:sp>
      <p:sp>
        <p:nvSpPr>
          <p:cNvPr id="143" name="Google Shape;14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4" name="Google Shape;144;p14"/>
          <p:cNvPicPr preferRelativeResize="0"/>
          <p:nvPr/>
        </p:nvPicPr>
        <p:blipFill>
          <a:blip r:embed="rId3">
            <a:alphaModFix/>
          </a:blip>
          <a:stretch>
            <a:fillRect/>
          </a:stretch>
        </p:blipFill>
        <p:spPr>
          <a:xfrm>
            <a:off x="5617535" y="1436475"/>
            <a:ext cx="2702523" cy="322675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1297500" y="393750"/>
            <a:ext cx="71751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Optimization</a:t>
            </a:r>
            <a:endParaRPr/>
          </a:p>
        </p:txBody>
      </p:sp>
      <p:sp>
        <p:nvSpPr>
          <p:cNvPr id="289" name="Google Shape;28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0" name="Google Shape;290;p32"/>
          <p:cNvPicPr preferRelativeResize="0"/>
          <p:nvPr/>
        </p:nvPicPr>
        <p:blipFill rotWithShape="1">
          <a:blip r:embed="rId3">
            <a:alphaModFix/>
          </a:blip>
          <a:srcRect b="0" l="0" r="0" t="0"/>
          <a:stretch/>
        </p:blipFill>
        <p:spPr>
          <a:xfrm>
            <a:off x="1483025" y="1405325"/>
            <a:ext cx="914100" cy="914100"/>
          </a:xfrm>
          <a:prstGeom prst="rect">
            <a:avLst/>
          </a:prstGeom>
          <a:noFill/>
          <a:ln>
            <a:noFill/>
          </a:ln>
        </p:spPr>
      </p:pic>
      <p:sp>
        <p:nvSpPr>
          <p:cNvPr id="291" name="Google Shape;291;p32"/>
          <p:cNvSpPr txBox="1"/>
          <p:nvPr>
            <p:ph type="title"/>
          </p:nvPr>
        </p:nvSpPr>
        <p:spPr>
          <a:xfrm>
            <a:off x="2579750" y="1307850"/>
            <a:ext cx="141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latin typeface="Lato"/>
                <a:ea typeface="Lato"/>
                <a:cs typeface="Lato"/>
                <a:sym typeface="Lato"/>
              </a:rPr>
              <a:t>Yalini Senthil Kumar</a:t>
            </a:r>
            <a:endParaRPr sz="2000">
              <a:latin typeface="Lato"/>
              <a:ea typeface="Lato"/>
              <a:cs typeface="Lato"/>
              <a:sym typeface="Lato"/>
            </a:endParaRPr>
          </a:p>
          <a:p>
            <a:pPr indent="0" lvl="0" marL="0" rtl="0" algn="l">
              <a:lnSpc>
                <a:spcPct val="100000"/>
              </a:lnSpc>
              <a:spcBef>
                <a:spcPts val="0"/>
              </a:spcBef>
              <a:spcAft>
                <a:spcPts val="0"/>
              </a:spcAft>
              <a:buSzPts val="2400"/>
              <a:buNone/>
            </a:pPr>
            <a:r>
              <a:t/>
            </a:r>
            <a:endParaRPr sz="1800"/>
          </a:p>
        </p:txBody>
      </p:sp>
      <p:sp>
        <p:nvSpPr>
          <p:cNvPr id="292" name="Google Shape;292;p32"/>
          <p:cNvSpPr txBox="1"/>
          <p:nvPr>
            <p:ph type="title"/>
          </p:nvPr>
        </p:nvSpPr>
        <p:spPr>
          <a:xfrm>
            <a:off x="5752850" y="1307850"/>
            <a:ext cx="141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latin typeface="Lato"/>
                <a:ea typeface="Lato"/>
                <a:cs typeface="Lato"/>
                <a:sym typeface="Lato"/>
              </a:rPr>
              <a:t>Tan Vana</a:t>
            </a:r>
            <a:endParaRPr sz="2000">
              <a:latin typeface="Lato"/>
              <a:ea typeface="Lato"/>
              <a:cs typeface="Lato"/>
              <a:sym typeface="Lato"/>
            </a:endParaRPr>
          </a:p>
          <a:p>
            <a:pPr indent="0" lvl="0" marL="0" rtl="0" algn="l">
              <a:lnSpc>
                <a:spcPct val="100000"/>
              </a:lnSpc>
              <a:spcBef>
                <a:spcPts val="0"/>
              </a:spcBef>
              <a:spcAft>
                <a:spcPts val="0"/>
              </a:spcAft>
              <a:buSzPts val="2400"/>
              <a:buNone/>
            </a:pPr>
            <a:r>
              <a:t/>
            </a:r>
            <a:endParaRPr sz="2000">
              <a:latin typeface="Lato"/>
              <a:ea typeface="Lato"/>
              <a:cs typeface="Lato"/>
              <a:sym typeface="Lato"/>
            </a:endParaRPr>
          </a:p>
          <a:p>
            <a:pPr indent="0" lvl="0" marL="0" rtl="0" algn="l">
              <a:lnSpc>
                <a:spcPct val="100000"/>
              </a:lnSpc>
              <a:spcBef>
                <a:spcPts val="0"/>
              </a:spcBef>
              <a:spcAft>
                <a:spcPts val="0"/>
              </a:spcAft>
              <a:buSzPts val="2400"/>
              <a:buNone/>
            </a:pPr>
            <a:r>
              <a:t/>
            </a:r>
            <a:endParaRPr sz="1800"/>
          </a:p>
        </p:txBody>
      </p:sp>
      <p:sp>
        <p:nvSpPr>
          <p:cNvPr id="293" name="Google Shape;293;p32"/>
          <p:cNvSpPr txBox="1"/>
          <p:nvPr>
            <p:ph type="title"/>
          </p:nvPr>
        </p:nvSpPr>
        <p:spPr>
          <a:xfrm>
            <a:off x="5752850" y="2474225"/>
            <a:ext cx="141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latin typeface="Lato"/>
                <a:ea typeface="Lato"/>
                <a:cs typeface="Lato"/>
                <a:sym typeface="Lato"/>
              </a:rPr>
              <a:t>Josh Reno</a:t>
            </a:r>
            <a:endParaRPr sz="2000">
              <a:latin typeface="Lato"/>
              <a:ea typeface="Lato"/>
              <a:cs typeface="Lato"/>
              <a:sym typeface="Lato"/>
            </a:endParaRPr>
          </a:p>
          <a:p>
            <a:pPr indent="0" lvl="0" marL="0" rtl="0" algn="l">
              <a:lnSpc>
                <a:spcPct val="100000"/>
              </a:lnSpc>
              <a:spcBef>
                <a:spcPts val="0"/>
              </a:spcBef>
              <a:spcAft>
                <a:spcPts val="0"/>
              </a:spcAft>
              <a:buSzPts val="2400"/>
              <a:buNone/>
            </a:pPr>
            <a:r>
              <a:t/>
            </a:r>
            <a:endParaRPr sz="2000">
              <a:latin typeface="Lato"/>
              <a:ea typeface="Lato"/>
              <a:cs typeface="Lato"/>
              <a:sym typeface="Lato"/>
            </a:endParaRPr>
          </a:p>
          <a:p>
            <a:pPr indent="0" lvl="0" marL="0" rtl="0" algn="l">
              <a:lnSpc>
                <a:spcPct val="100000"/>
              </a:lnSpc>
              <a:spcBef>
                <a:spcPts val="0"/>
              </a:spcBef>
              <a:spcAft>
                <a:spcPts val="0"/>
              </a:spcAft>
              <a:buSzPts val="2400"/>
              <a:buNone/>
            </a:pPr>
            <a:r>
              <a:t/>
            </a:r>
            <a:endParaRPr sz="1800"/>
          </a:p>
        </p:txBody>
      </p:sp>
      <p:sp>
        <p:nvSpPr>
          <p:cNvPr id="294" name="Google Shape;294;p32"/>
          <p:cNvSpPr txBox="1"/>
          <p:nvPr>
            <p:ph type="title"/>
          </p:nvPr>
        </p:nvSpPr>
        <p:spPr>
          <a:xfrm>
            <a:off x="2579750" y="2474225"/>
            <a:ext cx="141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latin typeface="Lato"/>
                <a:ea typeface="Lato"/>
                <a:cs typeface="Lato"/>
                <a:sym typeface="Lato"/>
              </a:rPr>
              <a:t>Johnny Maroun</a:t>
            </a:r>
            <a:endParaRPr/>
          </a:p>
        </p:txBody>
      </p:sp>
      <p:sp>
        <p:nvSpPr>
          <p:cNvPr id="295" name="Google Shape;295;p32"/>
          <p:cNvSpPr txBox="1"/>
          <p:nvPr>
            <p:ph type="title"/>
          </p:nvPr>
        </p:nvSpPr>
        <p:spPr>
          <a:xfrm>
            <a:off x="2579750" y="3543125"/>
            <a:ext cx="1416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000">
                <a:latin typeface="Lato"/>
                <a:ea typeface="Lato"/>
                <a:cs typeface="Lato"/>
                <a:sym typeface="Lato"/>
              </a:rPr>
              <a:t>James</a:t>
            </a:r>
            <a:endParaRPr sz="2000">
              <a:latin typeface="Lato"/>
              <a:ea typeface="Lato"/>
              <a:cs typeface="Lato"/>
              <a:sym typeface="Lato"/>
            </a:endParaRPr>
          </a:p>
          <a:p>
            <a:pPr indent="0" lvl="0" marL="0" rtl="0" algn="l">
              <a:lnSpc>
                <a:spcPct val="100000"/>
              </a:lnSpc>
              <a:spcBef>
                <a:spcPts val="0"/>
              </a:spcBef>
              <a:spcAft>
                <a:spcPts val="0"/>
              </a:spcAft>
              <a:buSzPts val="2400"/>
              <a:buNone/>
            </a:pPr>
            <a:r>
              <a:rPr lang="en" sz="2000">
                <a:latin typeface="Lato"/>
                <a:ea typeface="Lato"/>
                <a:cs typeface="Lato"/>
                <a:sym typeface="Lato"/>
              </a:rPr>
              <a:t>Rick</a:t>
            </a:r>
            <a:endParaRPr/>
          </a:p>
        </p:txBody>
      </p:sp>
      <p:pic>
        <p:nvPicPr>
          <p:cNvPr id="296" name="Google Shape;296;p32"/>
          <p:cNvPicPr preferRelativeResize="0"/>
          <p:nvPr/>
        </p:nvPicPr>
        <p:blipFill>
          <a:blip r:embed="rId4">
            <a:alphaModFix/>
          </a:blip>
          <a:stretch>
            <a:fillRect/>
          </a:stretch>
        </p:blipFill>
        <p:spPr>
          <a:xfrm>
            <a:off x="4755600" y="1266275"/>
            <a:ext cx="997249" cy="997249"/>
          </a:xfrm>
          <a:prstGeom prst="rect">
            <a:avLst/>
          </a:prstGeom>
          <a:noFill/>
          <a:ln>
            <a:noFill/>
          </a:ln>
        </p:spPr>
      </p:pic>
      <p:pic>
        <p:nvPicPr>
          <p:cNvPr id="297" name="Google Shape;297;p32"/>
          <p:cNvPicPr preferRelativeResize="0"/>
          <p:nvPr/>
        </p:nvPicPr>
        <p:blipFill rotWithShape="1">
          <a:blip r:embed="rId5">
            <a:alphaModFix/>
          </a:blip>
          <a:srcRect b="29126" l="16441" r="18053" t="39051"/>
          <a:stretch/>
        </p:blipFill>
        <p:spPr>
          <a:xfrm>
            <a:off x="4741875" y="2474224"/>
            <a:ext cx="1024709" cy="1000373"/>
          </a:xfrm>
          <a:prstGeom prst="rect">
            <a:avLst/>
          </a:prstGeom>
          <a:noFill/>
          <a:ln>
            <a:noFill/>
          </a:ln>
        </p:spPr>
      </p:pic>
      <p:pic>
        <p:nvPicPr>
          <p:cNvPr id="298" name="Google Shape;298;p32"/>
          <p:cNvPicPr preferRelativeResize="0"/>
          <p:nvPr/>
        </p:nvPicPr>
        <p:blipFill>
          <a:blip r:embed="rId6">
            <a:alphaModFix/>
          </a:blip>
          <a:stretch>
            <a:fillRect/>
          </a:stretch>
        </p:blipFill>
        <p:spPr>
          <a:xfrm>
            <a:off x="1483025" y="3544078"/>
            <a:ext cx="914100" cy="912198"/>
          </a:xfrm>
          <a:prstGeom prst="rect">
            <a:avLst/>
          </a:prstGeom>
          <a:noFill/>
          <a:ln>
            <a:noFill/>
          </a:ln>
        </p:spPr>
      </p:pic>
      <p:pic>
        <p:nvPicPr>
          <p:cNvPr id="299" name="Google Shape;299;p32"/>
          <p:cNvPicPr preferRelativeResize="0"/>
          <p:nvPr/>
        </p:nvPicPr>
        <p:blipFill>
          <a:blip r:embed="rId7">
            <a:alphaModFix/>
          </a:blip>
          <a:stretch>
            <a:fillRect/>
          </a:stretch>
        </p:blipFill>
        <p:spPr>
          <a:xfrm>
            <a:off x="1523075" y="2375726"/>
            <a:ext cx="834013" cy="1112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Dataset Structure</a:t>
            </a:r>
            <a:endParaRPr/>
          </a:p>
        </p:txBody>
      </p:sp>
      <p:sp>
        <p:nvSpPr>
          <p:cNvPr id="150" name="Google Shape;150;p15"/>
          <p:cNvSpPr txBox="1"/>
          <p:nvPr>
            <p:ph idx="1" type="body"/>
          </p:nvPr>
        </p:nvSpPr>
        <p:spPr>
          <a:xfrm>
            <a:off x="1297500" y="1307850"/>
            <a:ext cx="3705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For each instance of the dataset we are using 60 days of GE stock data, where each day has a value for the Open, High, Low,  and Close price of the stock as well as the Volume traded on that day.</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The class to predict is 1/0 and it is created by assigning 1/0 to instances where the 60th day of the stream is less than/greater than the 61 day of the stream.</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a:t>We then split the data into 5 folds for cross validation, over the entire 60 years of GE data.</a:t>
            </a:r>
            <a:endParaRPr/>
          </a:p>
        </p:txBody>
      </p:sp>
      <p:sp>
        <p:nvSpPr>
          <p:cNvPr id="151" name="Google Shape;15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52" name="Google Shape;152;p15"/>
          <p:cNvPicPr preferRelativeResize="0"/>
          <p:nvPr/>
        </p:nvPicPr>
        <p:blipFill>
          <a:blip r:embed="rId3">
            <a:alphaModFix/>
          </a:blip>
          <a:stretch>
            <a:fillRect/>
          </a:stretch>
        </p:blipFill>
        <p:spPr>
          <a:xfrm>
            <a:off x="5003400" y="1460250"/>
            <a:ext cx="3988199" cy="2911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an indicator?</a:t>
            </a:r>
            <a:endParaRPr/>
          </a:p>
        </p:txBody>
      </p:sp>
      <p:sp>
        <p:nvSpPr>
          <p:cNvPr id="158" name="Google Shape;158;p16"/>
          <p:cNvSpPr txBox="1"/>
          <p:nvPr>
            <p:ph idx="1" type="body"/>
          </p:nvPr>
        </p:nvSpPr>
        <p:spPr>
          <a:xfrm>
            <a:off x="1297500" y="1906300"/>
            <a:ext cx="3069900" cy="297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Simple Moving Average (SMA) is the average of closing prices across a specific window length, normally around 15 days. A longer window length is slow to react to market changes while a smaller window is quick to react.</a:t>
            </a:r>
            <a:endParaRPr sz="1800"/>
          </a:p>
        </p:txBody>
      </p:sp>
      <p:sp>
        <p:nvSpPr>
          <p:cNvPr id="159" name="Google Shape;15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60" name="Google Shape;160;p16"/>
          <p:cNvPicPr preferRelativeResize="0"/>
          <p:nvPr/>
        </p:nvPicPr>
        <p:blipFill>
          <a:blip r:embed="rId3">
            <a:alphaModFix/>
          </a:blip>
          <a:stretch>
            <a:fillRect/>
          </a:stretch>
        </p:blipFill>
        <p:spPr>
          <a:xfrm>
            <a:off x="4456645" y="1906288"/>
            <a:ext cx="4397004" cy="2688937"/>
          </a:xfrm>
          <a:prstGeom prst="rect">
            <a:avLst/>
          </a:prstGeom>
          <a:noFill/>
          <a:ln>
            <a:noFill/>
          </a:ln>
        </p:spPr>
      </p:pic>
      <p:sp>
        <p:nvSpPr>
          <p:cNvPr id="161" name="Google Shape;161;p16"/>
          <p:cNvSpPr txBox="1"/>
          <p:nvPr>
            <p:ph type="title"/>
          </p:nvPr>
        </p:nvSpPr>
        <p:spPr>
          <a:xfrm>
            <a:off x="1297500" y="924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Technical indicators focus on trading data rather than the fundamentals of a business. They are used to analyze short-term changes in stock prices. </a:t>
            </a:r>
            <a:endParaRPr sz="18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Currently Implemented Indicators</a:t>
            </a:r>
            <a:endParaRPr/>
          </a:p>
        </p:txBody>
      </p:sp>
      <p:sp>
        <p:nvSpPr>
          <p:cNvPr id="167" name="Google Shape;167;p17"/>
          <p:cNvSpPr txBox="1"/>
          <p:nvPr>
            <p:ph idx="1" type="body"/>
          </p:nvPr>
        </p:nvSpPr>
        <p:spPr>
          <a:xfrm>
            <a:off x="1297500" y="1567550"/>
            <a:ext cx="3787200" cy="2911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Bollinger Band</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Aroon</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Acceleration Band</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Ease of Movement</a:t>
            </a:r>
            <a:endParaRPr b="1"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Fast Stochastic</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Average True Range</a:t>
            </a:r>
            <a:endParaRPr b="1"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Money Flow Index</a:t>
            </a:r>
            <a:endParaRPr b="1"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Price Channel</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Commodity Channel Index</a:t>
            </a:r>
            <a:endParaRPr b="1"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Triple Exponential Moving Average</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Moving Average Convergence-Divergence</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Chande Momentum Oscillator</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Rate of Change</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800" u="sng">
              <a:solidFill>
                <a:srgbClr val="FFFFFF"/>
              </a:solidFill>
            </a:endParaRPr>
          </a:p>
        </p:txBody>
      </p:sp>
      <p:sp>
        <p:nvSpPr>
          <p:cNvPr id="168" name="Google Shape;1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9" name="Google Shape;169;p17"/>
          <p:cNvSpPr txBox="1"/>
          <p:nvPr>
            <p:ph idx="1" type="body"/>
          </p:nvPr>
        </p:nvSpPr>
        <p:spPr>
          <a:xfrm>
            <a:off x="5084850" y="1567550"/>
            <a:ext cx="3387600" cy="2911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Rate of Change Rate</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William’s % Range</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Force Index</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Linear Regression</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Momentum</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On Balance Volume</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Volume</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Simple Moving Average</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Exponential Moving Average</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Average Directional Movement</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Feature Normalizer</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Stock Normalizer</a:t>
            </a:r>
            <a:endParaRPr sz="1200">
              <a:solidFill>
                <a:srgbClr val="FFFFFF"/>
              </a:solidFill>
              <a:latin typeface="Arial"/>
              <a:ea typeface="Arial"/>
              <a:cs typeface="Arial"/>
              <a:sym typeface="Arial"/>
            </a:endParaRPr>
          </a:p>
          <a:p>
            <a:pPr indent="-304800" lvl="0" marL="457200" rtl="0" algn="l">
              <a:spcBef>
                <a:spcPts val="0"/>
              </a:spcBef>
              <a:spcAft>
                <a:spcPts val="0"/>
              </a:spcAft>
              <a:buClr>
                <a:srgbClr val="FFFFFF"/>
              </a:buClr>
              <a:buSzPts val="1200"/>
              <a:buFont typeface="Arial"/>
              <a:buChar char="●"/>
            </a:pPr>
            <a:r>
              <a:rPr lang="en" sz="1200">
                <a:solidFill>
                  <a:srgbClr val="FFFFFF"/>
                </a:solidFill>
                <a:latin typeface="Arial"/>
                <a:ea typeface="Arial"/>
                <a:cs typeface="Arial"/>
                <a:sym typeface="Arial"/>
              </a:rPr>
              <a:t>Relative Strength Index</a:t>
            </a:r>
            <a:endParaRPr sz="1200">
              <a:solidFill>
                <a:srgbClr val="FFFFFF"/>
              </a:solidFill>
              <a:latin typeface="Arial"/>
              <a:ea typeface="Arial"/>
              <a:cs typeface="Arial"/>
              <a:sym typeface="Arial"/>
            </a:endParaRPr>
          </a:p>
          <a:p>
            <a:pPr indent="-228600" lvl="0" marL="457200" rtl="0" algn="l">
              <a:lnSpc>
                <a:spcPct val="115000"/>
              </a:lnSpc>
              <a:spcBef>
                <a:spcPts val="0"/>
              </a:spcBef>
              <a:spcAft>
                <a:spcPts val="0"/>
              </a:spcAft>
              <a:buSzPts val="1300"/>
              <a:buNone/>
            </a:pPr>
            <a:r>
              <a:t/>
            </a:r>
            <a:endParaRPr sz="800" u="sng">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Failed Non-Dominated Front</a:t>
            </a:r>
            <a:endParaRPr/>
          </a:p>
        </p:txBody>
      </p:sp>
      <p:sp>
        <p:nvSpPr>
          <p:cNvPr id="175" name="Google Shape;1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76" name="Google Shape;176;p18"/>
          <p:cNvPicPr preferRelativeResize="0"/>
          <p:nvPr/>
        </p:nvPicPr>
        <p:blipFill>
          <a:blip r:embed="rId3">
            <a:alphaModFix/>
          </a:blip>
          <a:stretch>
            <a:fillRect/>
          </a:stretch>
        </p:blipFill>
        <p:spPr>
          <a:xfrm>
            <a:off x="1129975" y="997150"/>
            <a:ext cx="7769003" cy="3357001"/>
          </a:xfrm>
          <a:prstGeom prst="rect">
            <a:avLst/>
          </a:prstGeom>
          <a:noFill/>
          <a:ln>
            <a:noFill/>
          </a:ln>
        </p:spPr>
      </p:pic>
      <p:sp>
        <p:nvSpPr>
          <p:cNvPr id="177" name="Google Shape;177;p18"/>
          <p:cNvSpPr txBox="1"/>
          <p:nvPr/>
        </p:nvSpPr>
        <p:spPr>
          <a:xfrm>
            <a:off x="1184025" y="4379625"/>
            <a:ext cx="75498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Individuals in the Non-Dominated Front exist on line which means the individuals are performing 50/50 random guesses for the Buy/Sell classification. </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this structure failed</a:t>
            </a:r>
            <a:endParaRPr/>
          </a:p>
        </p:txBody>
      </p:sp>
      <p:sp>
        <p:nvSpPr>
          <p:cNvPr id="183" name="Google Shape;183;p19"/>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Indicators</a:t>
            </a:r>
            <a:endParaRPr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 sz="1800">
                <a:latin typeface="Arial"/>
                <a:ea typeface="Arial"/>
                <a:cs typeface="Arial"/>
                <a:sym typeface="Arial"/>
              </a:rPr>
              <a:t>Nature of many feature construction individuals was wrong/not robust in describing the data</a:t>
            </a:r>
            <a:endParaRPr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 sz="1800">
                <a:latin typeface="Arial"/>
                <a:ea typeface="Arial"/>
                <a:cs typeface="Arial"/>
                <a:sym typeface="Arial"/>
              </a:rPr>
              <a:t>No parameters to manipulate the technical indicators’ mathematical nature (feature length, lookback period, etc…)</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Dataset</a:t>
            </a:r>
            <a:endParaRPr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 sz="1800">
                <a:latin typeface="Arial"/>
                <a:ea typeface="Arial"/>
                <a:cs typeface="Arial"/>
                <a:sym typeface="Arial"/>
              </a:rPr>
              <a:t>Prediction</a:t>
            </a:r>
            <a:r>
              <a:rPr lang="en" sz="1800">
                <a:latin typeface="Arial"/>
                <a:ea typeface="Arial"/>
                <a:cs typeface="Arial"/>
                <a:sym typeface="Arial"/>
              </a:rPr>
              <a:t> next day movements is extremely noisy</a:t>
            </a:r>
            <a:endParaRPr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 sz="1800">
                <a:latin typeface="Arial"/>
                <a:ea typeface="Arial"/>
                <a:cs typeface="Arial"/>
                <a:sym typeface="Arial"/>
              </a:rPr>
              <a:t>Some of the test folds came before the training data temporally</a:t>
            </a:r>
            <a:endParaRPr sz="1800">
              <a:latin typeface="Arial"/>
              <a:ea typeface="Arial"/>
              <a:cs typeface="Arial"/>
              <a:sym typeface="Arial"/>
            </a:endParaRPr>
          </a:p>
          <a:p>
            <a:pPr indent="-342900" lvl="1" marL="914400" rtl="0" algn="l">
              <a:lnSpc>
                <a:spcPct val="115000"/>
              </a:lnSpc>
              <a:spcBef>
                <a:spcPts val="0"/>
              </a:spcBef>
              <a:spcAft>
                <a:spcPts val="0"/>
              </a:spcAft>
              <a:buSzPts val="1800"/>
              <a:buFont typeface="Arial"/>
              <a:buChar char="○"/>
            </a:pPr>
            <a:r>
              <a:rPr lang="en" sz="1800">
                <a:latin typeface="Arial"/>
                <a:ea typeface="Arial"/>
                <a:cs typeface="Arial"/>
                <a:sym typeface="Arial"/>
              </a:rPr>
              <a:t>Data instances crossed over different market types</a:t>
            </a:r>
            <a:endParaRPr sz="1800">
              <a:latin typeface="Arial"/>
              <a:ea typeface="Arial"/>
              <a:cs typeface="Arial"/>
              <a:sym typeface="Arial"/>
            </a:endParaRPr>
          </a:p>
        </p:txBody>
      </p:sp>
      <p:sp>
        <p:nvSpPr>
          <p:cNvPr id="184" name="Google Shape;18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Changed Dataset Structure</a:t>
            </a:r>
            <a:endParaRPr/>
          </a:p>
        </p:txBody>
      </p:sp>
      <p:sp>
        <p:nvSpPr>
          <p:cNvPr id="190" name="Google Shape;190;p20"/>
          <p:cNvSpPr txBox="1"/>
          <p:nvPr>
            <p:ph idx="1" type="body"/>
          </p:nvPr>
        </p:nvSpPr>
        <p:spPr>
          <a:xfrm>
            <a:off x="2710675" y="1344575"/>
            <a:ext cx="2993100" cy="171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Training and testing folds in the bull market</a:t>
            </a:r>
            <a:endParaRPr sz="1400"/>
          </a:p>
          <a:p>
            <a:pPr indent="0" lvl="0" marL="0" rtl="0" algn="l">
              <a:spcBef>
                <a:spcPts val="0"/>
              </a:spcBef>
              <a:spcAft>
                <a:spcPts val="0"/>
              </a:spcAft>
              <a:buNone/>
            </a:pPr>
            <a:r>
              <a:t/>
            </a:r>
            <a:endParaRPr sz="1400"/>
          </a:p>
          <a:p>
            <a:pPr indent="0" lvl="0" marL="457200" rtl="0" algn="l">
              <a:spcBef>
                <a:spcPts val="0"/>
              </a:spcBef>
              <a:spcAft>
                <a:spcPts val="0"/>
              </a:spcAft>
              <a:buNone/>
            </a:pPr>
            <a:r>
              <a:rPr lang="en" sz="1200"/>
              <a:t>Train_0: 09/01/2009 - 09/04/2012</a:t>
            </a:r>
            <a:endParaRPr sz="1200"/>
          </a:p>
          <a:p>
            <a:pPr indent="0" lvl="0" marL="457200" rtl="0" algn="l">
              <a:spcBef>
                <a:spcPts val="0"/>
              </a:spcBef>
              <a:spcAft>
                <a:spcPts val="0"/>
              </a:spcAft>
              <a:buNone/>
            </a:pPr>
            <a:r>
              <a:rPr lang="en" sz="1200"/>
              <a:t>Test_0: 09/05/2012 -</a:t>
            </a:r>
            <a:r>
              <a:rPr lang="en" sz="1200"/>
              <a:t> 09/04/2013</a:t>
            </a:r>
            <a:endParaRPr sz="1200"/>
          </a:p>
          <a:p>
            <a:pPr indent="0" lvl="0" marL="457200" rtl="0" algn="l">
              <a:spcBef>
                <a:spcPts val="0"/>
              </a:spcBef>
              <a:spcAft>
                <a:spcPts val="0"/>
              </a:spcAft>
              <a:buNone/>
            </a:pPr>
            <a:r>
              <a:rPr lang="en" sz="1200"/>
              <a:t>Train_1: 09/01/2010 - 09/03/2013</a:t>
            </a:r>
            <a:endParaRPr sz="1200"/>
          </a:p>
          <a:p>
            <a:pPr indent="0" lvl="0" marL="457200" rtl="0" algn="l">
              <a:spcBef>
                <a:spcPts val="0"/>
              </a:spcBef>
              <a:spcAft>
                <a:spcPts val="0"/>
              </a:spcAft>
              <a:buNone/>
            </a:pPr>
            <a:r>
              <a:rPr lang="en" sz="1200"/>
              <a:t>Test_1: 09/04/2013 - 09/02/2014</a:t>
            </a:r>
            <a:endParaRPr sz="1200"/>
          </a:p>
          <a:p>
            <a:pPr indent="0" lvl="0" marL="457200" rtl="0" algn="l">
              <a:spcBef>
                <a:spcPts val="0"/>
              </a:spcBef>
              <a:spcAft>
                <a:spcPts val="0"/>
              </a:spcAft>
              <a:buClr>
                <a:srgbClr val="000000"/>
              </a:buClr>
              <a:buSzPts val="1100"/>
              <a:buFont typeface="Arial"/>
              <a:buNone/>
            </a:pPr>
            <a:r>
              <a:rPr lang="en" sz="1200"/>
              <a:t>Train_2: 09/01/2011 - 09/02/2014</a:t>
            </a:r>
            <a:endParaRPr sz="1200"/>
          </a:p>
          <a:p>
            <a:pPr indent="0" lvl="0" marL="457200" rtl="0" algn="l">
              <a:spcBef>
                <a:spcPts val="0"/>
              </a:spcBef>
              <a:spcAft>
                <a:spcPts val="0"/>
              </a:spcAft>
              <a:buNone/>
            </a:pPr>
            <a:r>
              <a:rPr lang="en" sz="1200"/>
              <a:t>Test_2: 09/03/2013 - 09/01/2015</a:t>
            </a:r>
            <a:endParaRPr sz="1200"/>
          </a:p>
          <a:p>
            <a:pPr indent="0" lvl="0" marL="457200" rtl="0" algn="l">
              <a:spcBef>
                <a:spcPts val="0"/>
              </a:spcBef>
              <a:spcAft>
                <a:spcPts val="0"/>
              </a:spcAft>
              <a:buNone/>
            </a:pPr>
            <a:r>
              <a:rPr lang="en" sz="1200"/>
              <a:t>Train_3: 09/04/2012 - 09/01/2015</a:t>
            </a:r>
            <a:endParaRPr sz="1200"/>
          </a:p>
          <a:p>
            <a:pPr indent="0" lvl="0" marL="457200" rtl="0" algn="l">
              <a:spcBef>
                <a:spcPts val="0"/>
              </a:spcBef>
              <a:spcAft>
                <a:spcPts val="0"/>
              </a:spcAft>
              <a:buNone/>
            </a:pPr>
            <a:r>
              <a:rPr lang="en" sz="1200"/>
              <a:t>Test_3: 09/02/2015 - 09/01/2016</a:t>
            </a:r>
            <a:endParaRPr sz="1200"/>
          </a:p>
          <a:p>
            <a:pPr indent="0" lvl="0" marL="457200" rtl="0" algn="l">
              <a:spcBef>
                <a:spcPts val="0"/>
              </a:spcBef>
              <a:spcAft>
                <a:spcPts val="0"/>
              </a:spcAft>
              <a:buNone/>
            </a:pPr>
            <a:r>
              <a:rPr lang="en" sz="1200"/>
              <a:t>Train_4: 09/03/2013 - 09/01/2016</a:t>
            </a:r>
            <a:endParaRPr sz="1200"/>
          </a:p>
          <a:p>
            <a:pPr indent="0" lvl="0" marL="457200" rtl="0" algn="l">
              <a:spcBef>
                <a:spcPts val="0"/>
              </a:spcBef>
              <a:spcAft>
                <a:spcPts val="0"/>
              </a:spcAft>
              <a:buClr>
                <a:srgbClr val="000000"/>
              </a:buClr>
              <a:buSzPts val="1100"/>
              <a:buFont typeface="Arial"/>
              <a:buNone/>
            </a:pPr>
            <a:r>
              <a:rPr lang="en" sz="1200"/>
              <a:t>Test_4: 09/02/2016 - 09/01/2017</a:t>
            </a:r>
            <a:endParaRPr sz="1200"/>
          </a:p>
        </p:txBody>
      </p:sp>
      <p:sp>
        <p:nvSpPr>
          <p:cNvPr id="191" name="Google Shape;19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92" name="Google Shape;192;p20"/>
          <p:cNvSpPr txBox="1"/>
          <p:nvPr/>
        </p:nvSpPr>
        <p:spPr>
          <a:xfrm>
            <a:off x="5614550" y="1344575"/>
            <a:ext cx="2635500" cy="341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Training/testing in a single market type is important since the machine learning algorithms may fit to noise if trained in a bear market, but applied to a bull market.</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Predicting next </a:t>
            </a:r>
            <a:r>
              <a:rPr lang="en">
                <a:solidFill>
                  <a:srgbClr val="FFFFFF"/>
                </a:solidFill>
                <a:latin typeface="Lato"/>
                <a:ea typeface="Lato"/>
                <a:cs typeface="Lato"/>
                <a:sym typeface="Lato"/>
              </a:rPr>
              <a:t>movements</a:t>
            </a:r>
            <a:r>
              <a:rPr lang="en">
                <a:solidFill>
                  <a:srgbClr val="FFFFFF"/>
                </a:solidFill>
                <a:latin typeface="Lato"/>
                <a:ea typeface="Lato"/>
                <a:cs typeface="Lato"/>
                <a:sym typeface="Lato"/>
              </a:rPr>
              <a:t> is too noisy, so we want to predict a longer movement, so we predict the movement 10 days later.</a:t>
            </a:r>
            <a:endParaRPr>
              <a:solidFill>
                <a:srgbClr val="FFFFFF"/>
              </a:solidFill>
              <a:latin typeface="Lato"/>
              <a:ea typeface="Lato"/>
              <a:cs typeface="Lato"/>
              <a:sym typeface="Lato"/>
            </a:endParaRPr>
          </a:p>
        </p:txBody>
      </p:sp>
      <p:sp>
        <p:nvSpPr>
          <p:cNvPr id="193" name="Google Shape;193;p20"/>
          <p:cNvSpPr txBox="1"/>
          <p:nvPr>
            <p:ph idx="1" type="body"/>
          </p:nvPr>
        </p:nvSpPr>
        <p:spPr>
          <a:xfrm>
            <a:off x="0" y="1344575"/>
            <a:ext cx="2993100" cy="171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Each fold was formed from four years of data, 3 for training and 1 following year for testing.</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The folds were constructed from the years 2009 to 2017 with a 1 year shift of the 4 year start time between folds.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Each fold contains an 50/50 distribution of buy/sell classes.</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Changed indicators</a:t>
            </a:r>
            <a:endParaRPr/>
          </a:p>
        </p:txBody>
      </p:sp>
      <p:sp>
        <p:nvSpPr>
          <p:cNvPr id="199" name="Google Shape;19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200" name="Google Shape;200;p21"/>
          <p:cNvPicPr preferRelativeResize="0"/>
          <p:nvPr/>
        </p:nvPicPr>
        <p:blipFill>
          <a:blip r:embed="rId3">
            <a:alphaModFix/>
          </a:blip>
          <a:stretch>
            <a:fillRect/>
          </a:stretch>
        </p:blipFill>
        <p:spPr>
          <a:xfrm>
            <a:off x="0" y="2553200"/>
            <a:ext cx="4456051" cy="2153400"/>
          </a:xfrm>
          <a:prstGeom prst="rect">
            <a:avLst/>
          </a:prstGeom>
          <a:noFill/>
          <a:ln>
            <a:noFill/>
          </a:ln>
        </p:spPr>
      </p:pic>
      <p:pic>
        <p:nvPicPr>
          <p:cNvPr id="201" name="Google Shape;201;p21"/>
          <p:cNvPicPr preferRelativeResize="0"/>
          <p:nvPr/>
        </p:nvPicPr>
        <p:blipFill>
          <a:blip r:embed="rId4">
            <a:alphaModFix/>
          </a:blip>
          <a:stretch>
            <a:fillRect/>
          </a:stretch>
        </p:blipFill>
        <p:spPr>
          <a:xfrm>
            <a:off x="4397350" y="2553200"/>
            <a:ext cx="4753849" cy="2153401"/>
          </a:xfrm>
          <a:prstGeom prst="rect">
            <a:avLst/>
          </a:prstGeom>
          <a:noFill/>
          <a:ln>
            <a:noFill/>
          </a:ln>
        </p:spPr>
      </p:pic>
      <p:sp>
        <p:nvSpPr>
          <p:cNvPr id="202" name="Google Shape;202;p21"/>
          <p:cNvSpPr txBox="1"/>
          <p:nvPr>
            <p:ph idx="1" type="body"/>
          </p:nvPr>
        </p:nvSpPr>
        <p:spPr>
          <a:xfrm>
            <a:off x="1297500" y="901450"/>
            <a:ext cx="7304100" cy="15558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1800">
                <a:solidFill>
                  <a:srgbClr val="FFFFFF"/>
                </a:solidFill>
              </a:rPr>
              <a:t>Williams Range is a indicator that is the inverse of the Fast Stochastic Oscillator. Also referred to as %R, Williams %R reflects the level of the close relative to the highest high for the look-back period. </a:t>
            </a:r>
            <a:endParaRPr sz="1800">
              <a:solidFill>
                <a:srgbClr val="FFFFFF"/>
              </a:solidFill>
            </a:endParaRPr>
          </a:p>
          <a:p>
            <a:pPr indent="0" lvl="0" marL="0" rtl="0" algn="l">
              <a:lnSpc>
                <a:spcPct val="142857"/>
              </a:lnSpc>
              <a:spcBef>
                <a:spcPts val="0"/>
              </a:spcBef>
              <a:spcAft>
                <a:spcPts val="0"/>
              </a:spcAft>
              <a:buClr>
                <a:srgbClr val="000000"/>
              </a:buClr>
              <a:buSzPts val="1100"/>
              <a:buFont typeface="Arial"/>
              <a:buNone/>
            </a:pPr>
            <a:r>
              <a:rPr lang="en" sz="1800">
                <a:solidFill>
                  <a:srgbClr val="FFFFFF"/>
                </a:solidFill>
              </a:rPr>
              <a:t>%R = (highest high - close) / (highest high - lowest low) * -100</a:t>
            </a:r>
            <a:endParaRPr sz="1800">
              <a:solidFill>
                <a:srgbClr val="FFFFFF"/>
              </a:solidFill>
            </a:endParaRPr>
          </a:p>
          <a:p>
            <a:pPr indent="0" lvl="0" marL="0" rtl="0" algn="l">
              <a:spcBef>
                <a:spcPts val="0"/>
              </a:spcBef>
              <a:spcAft>
                <a:spcPts val="0"/>
              </a:spcAft>
              <a:buNone/>
            </a:pPr>
            <a:r>
              <a:t/>
            </a:r>
            <a:endParaRPr sz="1800">
              <a:latin typeface="Arial"/>
              <a:ea typeface="Arial"/>
              <a:cs typeface="Arial"/>
              <a:sym typeface="Arial"/>
            </a:endParaRPr>
          </a:p>
        </p:txBody>
      </p:sp>
      <p:pic>
        <p:nvPicPr>
          <p:cNvPr id="203" name="Google Shape;203;p21"/>
          <p:cNvPicPr preferRelativeResize="0"/>
          <p:nvPr/>
        </p:nvPicPr>
        <p:blipFill>
          <a:blip r:embed="rId5">
            <a:alphaModFix/>
          </a:blip>
          <a:stretch>
            <a:fillRect/>
          </a:stretch>
        </p:blipFill>
        <p:spPr>
          <a:xfrm>
            <a:off x="0" y="2553200"/>
            <a:ext cx="4346600" cy="816300"/>
          </a:xfrm>
          <a:prstGeom prst="rect">
            <a:avLst/>
          </a:prstGeom>
          <a:noFill/>
          <a:ln>
            <a:noFill/>
          </a:ln>
        </p:spPr>
      </p:pic>
      <p:pic>
        <p:nvPicPr>
          <p:cNvPr id="204" name="Google Shape;204;p21"/>
          <p:cNvPicPr preferRelativeResize="0"/>
          <p:nvPr/>
        </p:nvPicPr>
        <p:blipFill>
          <a:blip r:embed="rId6">
            <a:alphaModFix/>
          </a:blip>
          <a:stretch>
            <a:fillRect/>
          </a:stretch>
        </p:blipFill>
        <p:spPr>
          <a:xfrm>
            <a:off x="16663" y="3319750"/>
            <a:ext cx="4422725" cy="1007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